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64" r:id="rId14"/>
    <p:sldId id="260" r:id="rId15"/>
    <p:sldId id="261" r:id="rId16"/>
    <p:sldId id="262" r:id="rId17"/>
    <p:sldId id="259" r:id="rId18"/>
    <p:sldId id="274" r:id="rId19"/>
    <p:sldId id="263" r:id="rId20"/>
    <p:sldId id="276" r:id="rId21"/>
    <p:sldId id="27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38" autoAdjust="0"/>
    <p:restoredTop sz="94660"/>
  </p:normalViewPr>
  <p:slideViewPr>
    <p:cSldViewPr snapToGrid="0">
      <p:cViewPr varScale="1">
        <p:scale>
          <a:sx n="72" d="100"/>
          <a:sy n="72" d="100"/>
        </p:scale>
        <p:origin x="6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B023AB-C8D9-4017-ABB3-789083354982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/>
    </dgm:pt>
    <dgm:pt modelId="{84A8F692-68CF-4A20-AEC6-896AA50390F3}">
      <dgm:prSet phldrT="[Text]"/>
      <dgm:spPr/>
      <dgm:t>
        <a:bodyPr/>
        <a:lstStyle/>
        <a:p>
          <a:r>
            <a:rPr lang="en-IN" dirty="0"/>
            <a:t>Input </a:t>
          </a:r>
        </a:p>
      </dgm:t>
    </dgm:pt>
    <dgm:pt modelId="{8A7AA4B1-C247-42BA-B3AA-70E95600B659}" type="parTrans" cxnId="{01DED815-35E3-4897-9D99-35B3D52D84A4}">
      <dgm:prSet/>
      <dgm:spPr/>
      <dgm:t>
        <a:bodyPr/>
        <a:lstStyle/>
        <a:p>
          <a:endParaRPr lang="en-IN"/>
        </a:p>
      </dgm:t>
    </dgm:pt>
    <dgm:pt modelId="{29392310-CCB9-4576-9749-06A78412F60A}" type="sibTrans" cxnId="{01DED815-35E3-4897-9D99-35B3D52D84A4}">
      <dgm:prSet/>
      <dgm:spPr/>
      <dgm:t>
        <a:bodyPr/>
        <a:lstStyle/>
        <a:p>
          <a:endParaRPr lang="en-IN"/>
        </a:p>
      </dgm:t>
    </dgm:pt>
    <dgm:pt modelId="{BE30D350-83EA-4429-875A-7383B4027120}">
      <dgm:prSet phldrT="[Text]"/>
      <dgm:spPr/>
      <dgm:t>
        <a:bodyPr/>
        <a:lstStyle/>
        <a:p>
          <a:r>
            <a:rPr lang="en-IN" dirty="0"/>
            <a:t>Feature Representation</a:t>
          </a:r>
        </a:p>
      </dgm:t>
    </dgm:pt>
    <dgm:pt modelId="{F1AD69D4-F105-4476-AE31-93C15BC632D7}" type="parTrans" cxnId="{7236F8EC-76ED-400B-9383-7F4FDD71244A}">
      <dgm:prSet/>
      <dgm:spPr/>
      <dgm:t>
        <a:bodyPr/>
        <a:lstStyle/>
        <a:p>
          <a:endParaRPr lang="en-IN"/>
        </a:p>
      </dgm:t>
    </dgm:pt>
    <dgm:pt modelId="{DE712799-C90C-4F7B-8A57-39E792B105E0}" type="sibTrans" cxnId="{7236F8EC-76ED-400B-9383-7F4FDD71244A}">
      <dgm:prSet/>
      <dgm:spPr/>
      <dgm:t>
        <a:bodyPr/>
        <a:lstStyle/>
        <a:p>
          <a:endParaRPr lang="en-IN"/>
        </a:p>
      </dgm:t>
    </dgm:pt>
    <dgm:pt modelId="{8CE2E378-25DA-498B-AAFE-83661A57F557}">
      <dgm:prSet phldrT="[Text]"/>
      <dgm:spPr/>
      <dgm:t>
        <a:bodyPr/>
        <a:lstStyle/>
        <a:p>
          <a:r>
            <a:rPr lang="en-IN" dirty="0"/>
            <a:t>Label </a:t>
          </a:r>
        </a:p>
      </dgm:t>
    </dgm:pt>
    <dgm:pt modelId="{7C4B6E8C-7D88-442F-9A20-4C175B5D013A}" type="parTrans" cxnId="{D1F39A9E-DAC8-4150-A925-9CEEE35C4983}">
      <dgm:prSet/>
      <dgm:spPr/>
      <dgm:t>
        <a:bodyPr/>
        <a:lstStyle/>
        <a:p>
          <a:endParaRPr lang="en-IN"/>
        </a:p>
      </dgm:t>
    </dgm:pt>
    <dgm:pt modelId="{AE3BB3E9-2A1A-4020-BCE4-AEA8EC1FAD9C}" type="sibTrans" cxnId="{D1F39A9E-DAC8-4150-A925-9CEEE35C4983}">
      <dgm:prSet/>
      <dgm:spPr/>
      <dgm:t>
        <a:bodyPr/>
        <a:lstStyle/>
        <a:p>
          <a:endParaRPr lang="en-IN"/>
        </a:p>
      </dgm:t>
    </dgm:pt>
    <dgm:pt modelId="{423F00C9-2DB3-456E-B19C-E8E749BB4328}" type="pres">
      <dgm:prSet presAssocID="{BDB023AB-C8D9-4017-ABB3-789083354982}" presName="Name0" presStyleCnt="0">
        <dgm:presLayoutVars>
          <dgm:dir/>
          <dgm:resizeHandles val="exact"/>
        </dgm:presLayoutVars>
      </dgm:prSet>
      <dgm:spPr/>
    </dgm:pt>
    <dgm:pt modelId="{54324B1E-4B4C-413E-AABD-FAA72B3A06DC}" type="pres">
      <dgm:prSet presAssocID="{84A8F692-68CF-4A20-AEC6-896AA50390F3}" presName="node" presStyleLbl="node1" presStyleIdx="0" presStyleCnt="3">
        <dgm:presLayoutVars>
          <dgm:bulletEnabled val="1"/>
        </dgm:presLayoutVars>
      </dgm:prSet>
      <dgm:spPr/>
    </dgm:pt>
    <dgm:pt modelId="{95493587-CD90-424A-893A-4F1846CE7A07}" type="pres">
      <dgm:prSet presAssocID="{29392310-CCB9-4576-9749-06A78412F60A}" presName="sibTrans" presStyleLbl="sibTrans2D1" presStyleIdx="0" presStyleCnt="2"/>
      <dgm:spPr/>
    </dgm:pt>
    <dgm:pt modelId="{FA468241-02F3-42F4-9AB1-B0364B661B74}" type="pres">
      <dgm:prSet presAssocID="{29392310-CCB9-4576-9749-06A78412F60A}" presName="connectorText" presStyleLbl="sibTrans2D1" presStyleIdx="0" presStyleCnt="2"/>
      <dgm:spPr/>
    </dgm:pt>
    <dgm:pt modelId="{9149902A-5AFF-4478-8568-93BC420B9368}" type="pres">
      <dgm:prSet presAssocID="{BE30D350-83EA-4429-875A-7383B4027120}" presName="node" presStyleLbl="node1" presStyleIdx="1" presStyleCnt="3">
        <dgm:presLayoutVars>
          <dgm:bulletEnabled val="1"/>
        </dgm:presLayoutVars>
      </dgm:prSet>
      <dgm:spPr/>
    </dgm:pt>
    <dgm:pt modelId="{1294E712-D21B-46C4-A6BD-A2E571A6FADC}" type="pres">
      <dgm:prSet presAssocID="{DE712799-C90C-4F7B-8A57-39E792B105E0}" presName="sibTrans" presStyleLbl="sibTrans2D1" presStyleIdx="1" presStyleCnt="2"/>
      <dgm:spPr/>
    </dgm:pt>
    <dgm:pt modelId="{0A19EDBA-563A-41A8-ADA9-41CB0F27602E}" type="pres">
      <dgm:prSet presAssocID="{DE712799-C90C-4F7B-8A57-39E792B105E0}" presName="connectorText" presStyleLbl="sibTrans2D1" presStyleIdx="1" presStyleCnt="2"/>
      <dgm:spPr/>
    </dgm:pt>
    <dgm:pt modelId="{62064C22-ECBC-42F4-B42C-EA5AEF773A62}" type="pres">
      <dgm:prSet presAssocID="{8CE2E378-25DA-498B-AAFE-83661A57F557}" presName="node" presStyleLbl="node1" presStyleIdx="2" presStyleCnt="3">
        <dgm:presLayoutVars>
          <dgm:bulletEnabled val="1"/>
        </dgm:presLayoutVars>
      </dgm:prSet>
      <dgm:spPr/>
    </dgm:pt>
  </dgm:ptLst>
  <dgm:cxnLst>
    <dgm:cxn modelId="{738D7F13-8C7C-456A-A6E8-3AFAEFB44CC7}" type="presOf" srcId="{29392310-CCB9-4576-9749-06A78412F60A}" destId="{FA468241-02F3-42F4-9AB1-B0364B661B74}" srcOrd="1" destOrd="0" presId="urn:microsoft.com/office/officeart/2005/8/layout/process1"/>
    <dgm:cxn modelId="{01DED815-35E3-4897-9D99-35B3D52D84A4}" srcId="{BDB023AB-C8D9-4017-ABB3-789083354982}" destId="{84A8F692-68CF-4A20-AEC6-896AA50390F3}" srcOrd="0" destOrd="0" parTransId="{8A7AA4B1-C247-42BA-B3AA-70E95600B659}" sibTransId="{29392310-CCB9-4576-9749-06A78412F60A}"/>
    <dgm:cxn modelId="{76BA401D-9FE7-4031-BE58-33C150D04E6C}" type="presOf" srcId="{BDB023AB-C8D9-4017-ABB3-789083354982}" destId="{423F00C9-2DB3-456E-B19C-E8E749BB4328}" srcOrd="0" destOrd="0" presId="urn:microsoft.com/office/officeart/2005/8/layout/process1"/>
    <dgm:cxn modelId="{551AD941-9D5D-4195-9779-7804173D29EE}" type="presOf" srcId="{DE712799-C90C-4F7B-8A57-39E792B105E0}" destId="{1294E712-D21B-46C4-A6BD-A2E571A6FADC}" srcOrd="0" destOrd="0" presId="urn:microsoft.com/office/officeart/2005/8/layout/process1"/>
    <dgm:cxn modelId="{5553C869-820F-4D7F-AE5B-00998C4122AF}" type="presOf" srcId="{8CE2E378-25DA-498B-AAFE-83661A57F557}" destId="{62064C22-ECBC-42F4-B42C-EA5AEF773A62}" srcOrd="0" destOrd="0" presId="urn:microsoft.com/office/officeart/2005/8/layout/process1"/>
    <dgm:cxn modelId="{4ADD9E6A-1F35-4EA6-9EA9-CE7A86F4A693}" type="presOf" srcId="{BE30D350-83EA-4429-875A-7383B4027120}" destId="{9149902A-5AFF-4478-8568-93BC420B9368}" srcOrd="0" destOrd="0" presId="urn:microsoft.com/office/officeart/2005/8/layout/process1"/>
    <dgm:cxn modelId="{A85E654F-9F26-4B51-832D-3D024D971DEC}" type="presOf" srcId="{DE712799-C90C-4F7B-8A57-39E792B105E0}" destId="{0A19EDBA-563A-41A8-ADA9-41CB0F27602E}" srcOrd="1" destOrd="0" presId="urn:microsoft.com/office/officeart/2005/8/layout/process1"/>
    <dgm:cxn modelId="{72D0578A-31C0-4B01-8A27-BBAE2D0DC917}" type="presOf" srcId="{84A8F692-68CF-4A20-AEC6-896AA50390F3}" destId="{54324B1E-4B4C-413E-AABD-FAA72B3A06DC}" srcOrd="0" destOrd="0" presId="urn:microsoft.com/office/officeart/2005/8/layout/process1"/>
    <dgm:cxn modelId="{D1F39A9E-DAC8-4150-A925-9CEEE35C4983}" srcId="{BDB023AB-C8D9-4017-ABB3-789083354982}" destId="{8CE2E378-25DA-498B-AAFE-83661A57F557}" srcOrd="2" destOrd="0" parTransId="{7C4B6E8C-7D88-442F-9A20-4C175B5D013A}" sibTransId="{AE3BB3E9-2A1A-4020-BCE4-AEA8EC1FAD9C}"/>
    <dgm:cxn modelId="{79725EA7-EA54-48C2-8210-AA1CF5F15A0A}" type="presOf" srcId="{29392310-CCB9-4576-9749-06A78412F60A}" destId="{95493587-CD90-424A-893A-4F1846CE7A07}" srcOrd="0" destOrd="0" presId="urn:microsoft.com/office/officeart/2005/8/layout/process1"/>
    <dgm:cxn modelId="{7236F8EC-76ED-400B-9383-7F4FDD71244A}" srcId="{BDB023AB-C8D9-4017-ABB3-789083354982}" destId="{BE30D350-83EA-4429-875A-7383B4027120}" srcOrd="1" destOrd="0" parTransId="{F1AD69D4-F105-4476-AE31-93C15BC632D7}" sibTransId="{DE712799-C90C-4F7B-8A57-39E792B105E0}"/>
    <dgm:cxn modelId="{DA8506F2-6802-40BC-A93E-2AE8B592D9E7}" type="presParOf" srcId="{423F00C9-2DB3-456E-B19C-E8E749BB4328}" destId="{54324B1E-4B4C-413E-AABD-FAA72B3A06DC}" srcOrd="0" destOrd="0" presId="urn:microsoft.com/office/officeart/2005/8/layout/process1"/>
    <dgm:cxn modelId="{CBDB8782-9A5D-4697-AECF-F9A80F915EBE}" type="presParOf" srcId="{423F00C9-2DB3-456E-B19C-E8E749BB4328}" destId="{95493587-CD90-424A-893A-4F1846CE7A07}" srcOrd="1" destOrd="0" presId="urn:microsoft.com/office/officeart/2005/8/layout/process1"/>
    <dgm:cxn modelId="{B5CD15D9-F59A-4B42-8DBF-66130B75FD77}" type="presParOf" srcId="{95493587-CD90-424A-893A-4F1846CE7A07}" destId="{FA468241-02F3-42F4-9AB1-B0364B661B74}" srcOrd="0" destOrd="0" presId="urn:microsoft.com/office/officeart/2005/8/layout/process1"/>
    <dgm:cxn modelId="{6968EDEF-9E61-43DD-88CE-D65EE531FB74}" type="presParOf" srcId="{423F00C9-2DB3-456E-B19C-E8E749BB4328}" destId="{9149902A-5AFF-4478-8568-93BC420B9368}" srcOrd="2" destOrd="0" presId="urn:microsoft.com/office/officeart/2005/8/layout/process1"/>
    <dgm:cxn modelId="{5A957C04-1728-44FA-80F8-AA2EF6E737DF}" type="presParOf" srcId="{423F00C9-2DB3-456E-B19C-E8E749BB4328}" destId="{1294E712-D21B-46C4-A6BD-A2E571A6FADC}" srcOrd="3" destOrd="0" presId="urn:microsoft.com/office/officeart/2005/8/layout/process1"/>
    <dgm:cxn modelId="{D61541B4-5D4E-4A89-A2F5-7AE1634087CC}" type="presParOf" srcId="{1294E712-D21B-46C4-A6BD-A2E571A6FADC}" destId="{0A19EDBA-563A-41A8-ADA9-41CB0F27602E}" srcOrd="0" destOrd="0" presId="urn:microsoft.com/office/officeart/2005/8/layout/process1"/>
    <dgm:cxn modelId="{8C068EE5-3096-43CF-896E-DC8E6C07427F}" type="presParOf" srcId="{423F00C9-2DB3-456E-B19C-E8E749BB4328}" destId="{62064C22-ECBC-42F4-B42C-EA5AEF773A6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324B1E-4B4C-413E-AABD-FAA72B3A06DC}">
      <dsp:nvSpPr>
        <dsp:cNvPr id="0" name=""/>
        <dsp:cNvSpPr/>
      </dsp:nvSpPr>
      <dsp:spPr>
        <a:xfrm>
          <a:off x="4177" y="1453512"/>
          <a:ext cx="1248620" cy="74917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Input </a:t>
          </a:r>
        </a:p>
      </dsp:txBody>
      <dsp:txXfrm>
        <a:off x="26119" y="1475454"/>
        <a:ext cx="1204736" cy="705288"/>
      </dsp:txXfrm>
    </dsp:sp>
    <dsp:sp modelId="{95493587-CD90-424A-893A-4F1846CE7A07}">
      <dsp:nvSpPr>
        <dsp:cNvPr id="0" name=""/>
        <dsp:cNvSpPr/>
      </dsp:nvSpPr>
      <dsp:spPr>
        <a:xfrm>
          <a:off x="1377660" y="1673270"/>
          <a:ext cx="264707" cy="30965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/>
        </a:p>
      </dsp:txBody>
      <dsp:txXfrm>
        <a:off x="1377660" y="1735201"/>
        <a:ext cx="185295" cy="185795"/>
      </dsp:txXfrm>
    </dsp:sp>
    <dsp:sp modelId="{9149902A-5AFF-4478-8568-93BC420B9368}">
      <dsp:nvSpPr>
        <dsp:cNvPr id="0" name=""/>
        <dsp:cNvSpPr/>
      </dsp:nvSpPr>
      <dsp:spPr>
        <a:xfrm>
          <a:off x="1752246" y="1453512"/>
          <a:ext cx="1248620" cy="74917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Feature Representation</a:t>
          </a:r>
        </a:p>
      </dsp:txBody>
      <dsp:txXfrm>
        <a:off x="1774188" y="1475454"/>
        <a:ext cx="1204736" cy="705288"/>
      </dsp:txXfrm>
    </dsp:sp>
    <dsp:sp modelId="{1294E712-D21B-46C4-A6BD-A2E571A6FADC}">
      <dsp:nvSpPr>
        <dsp:cNvPr id="0" name=""/>
        <dsp:cNvSpPr/>
      </dsp:nvSpPr>
      <dsp:spPr>
        <a:xfrm>
          <a:off x="3125728" y="1673270"/>
          <a:ext cx="264707" cy="30965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/>
        </a:p>
      </dsp:txBody>
      <dsp:txXfrm>
        <a:off x="3125728" y="1735201"/>
        <a:ext cx="185295" cy="185795"/>
      </dsp:txXfrm>
    </dsp:sp>
    <dsp:sp modelId="{62064C22-ECBC-42F4-B42C-EA5AEF773A62}">
      <dsp:nvSpPr>
        <dsp:cNvPr id="0" name=""/>
        <dsp:cNvSpPr/>
      </dsp:nvSpPr>
      <dsp:spPr>
        <a:xfrm>
          <a:off x="3500314" y="1453512"/>
          <a:ext cx="1248620" cy="74917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Label </a:t>
          </a:r>
        </a:p>
      </dsp:txBody>
      <dsp:txXfrm>
        <a:off x="3522256" y="1475454"/>
        <a:ext cx="1204736" cy="7052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7CA79-A95A-4085-BD2D-ABA6C3A3DAEA}" type="datetimeFigureOut">
              <a:rPr lang="en-IN" smtClean="0"/>
              <a:t>27-04-2021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F8C148A0-221C-452E-88EB-E41D83F8D58C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679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7CA79-A95A-4085-BD2D-ABA6C3A3DAEA}" type="datetimeFigureOut">
              <a:rPr lang="en-IN" smtClean="0"/>
              <a:t>27-04-2021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48A0-221C-452E-88EB-E41D83F8D58C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285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7CA79-A95A-4085-BD2D-ABA6C3A3DAEA}" type="datetimeFigureOut">
              <a:rPr lang="en-IN" smtClean="0"/>
              <a:t>27-04-2021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48A0-221C-452E-88EB-E41D83F8D58C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695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7CA79-A95A-4085-BD2D-ABA6C3A3DAEA}" type="datetimeFigureOut">
              <a:rPr lang="en-IN" smtClean="0"/>
              <a:t>27-04-2021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48A0-221C-452E-88EB-E41D83F8D58C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843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7CA79-A95A-4085-BD2D-ABA6C3A3DAEA}" type="datetimeFigureOut">
              <a:rPr lang="en-IN" smtClean="0"/>
              <a:t>27-04-2021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48A0-221C-452E-88EB-E41D83F8D58C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132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7CA79-A95A-4085-BD2D-ABA6C3A3DAEA}" type="datetimeFigureOut">
              <a:rPr lang="en-IN" smtClean="0"/>
              <a:t>27-04-2021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48A0-221C-452E-88EB-E41D83F8D58C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282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7CA79-A95A-4085-BD2D-ABA6C3A3DAEA}" type="datetimeFigureOut">
              <a:rPr lang="en-IN" smtClean="0"/>
              <a:t>27-04-2021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48A0-221C-452E-88EB-E41D83F8D58C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856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7CA79-A95A-4085-BD2D-ABA6C3A3DAEA}" type="datetimeFigureOut">
              <a:rPr lang="en-IN" smtClean="0"/>
              <a:t>27-04-2021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48A0-221C-452E-88EB-E41D83F8D58C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730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7CA79-A95A-4085-BD2D-ABA6C3A3DAEA}" type="datetimeFigureOut">
              <a:rPr lang="en-IN" smtClean="0"/>
              <a:t>27-04-2021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48A0-221C-452E-88EB-E41D83F8D5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9735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7CA79-A95A-4085-BD2D-ABA6C3A3DAEA}" type="datetimeFigureOut">
              <a:rPr lang="en-IN" smtClean="0"/>
              <a:t>27-04-2021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48A0-221C-452E-88EB-E41D83F8D58C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5835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7D17CA79-A95A-4085-BD2D-ABA6C3A3DAEA}" type="datetimeFigureOut">
              <a:rPr lang="en-IN" smtClean="0"/>
              <a:t>27-04-2021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148A0-221C-452E-88EB-E41D83F8D58C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385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7CA79-A95A-4085-BD2D-ABA6C3A3DAEA}" type="datetimeFigureOut">
              <a:rPr lang="en-IN" smtClean="0"/>
              <a:t>27-04-2021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F8C148A0-221C-452E-88EB-E41D83F8D58C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432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A5327-0643-46B3-A7EC-AED8ACDCE0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780" y="802298"/>
            <a:ext cx="8637072" cy="2541431"/>
          </a:xfrm>
        </p:spPr>
        <p:txBody>
          <a:bodyPr>
            <a:normAutofit/>
          </a:bodyPr>
          <a:lstStyle/>
          <a:p>
            <a:pPr algn="r"/>
            <a:r>
              <a:rPr lang="en-IN" sz="5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Handwritten digits recognition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48FA1D-F0FE-4C84-9475-592F18B76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2538" y="3637222"/>
            <a:ext cx="3432314" cy="2233492"/>
          </a:xfrm>
        </p:spPr>
        <p:txBody>
          <a:bodyPr/>
          <a:lstStyle/>
          <a:p>
            <a:r>
              <a:rPr lang="en-IN" dirty="0"/>
              <a:t>Presented by:-</a:t>
            </a:r>
          </a:p>
          <a:p>
            <a:r>
              <a:rPr lang="en-IN" dirty="0"/>
              <a:t>Anusha Dasari : 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A20471583</a:t>
            </a:r>
            <a:r>
              <a:rPr lang="en-IN" dirty="0"/>
              <a:t> </a:t>
            </a:r>
          </a:p>
          <a:p>
            <a:r>
              <a:rPr lang="en-IN" dirty="0"/>
              <a:t>Chirag Prakash: 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A20468201</a:t>
            </a:r>
            <a:r>
              <a:rPr lang="en-IN" dirty="0"/>
              <a:t> </a:t>
            </a:r>
          </a:p>
          <a:p>
            <a:r>
              <a:rPr lang="en-IN" dirty="0"/>
              <a:t>Vinjal doshi : 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A20473398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9724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A8B4A-4C7A-4612-9E69-5F3B29F89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Activation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F1A0E-A48A-4927-8735-AF3ED57CB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 additional operation called Rectified Linear Unit (</a:t>
            </a:r>
            <a:r>
              <a:rPr lang="en-US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has been used after every Convolution operation</a:t>
            </a:r>
          </a:p>
          <a:p>
            <a:pPr algn="l"/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Basically, </a:t>
            </a:r>
            <a:r>
              <a:rPr lang="en-US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an element wise operation (applied per pixel) and replaces all negative pixel values in the feature map by zero</a:t>
            </a:r>
          </a:p>
          <a:p>
            <a:pPr algn="l"/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purpose of </a:t>
            </a:r>
            <a:r>
              <a:rPr lang="en-US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to introduce non-linearity to the network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518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EA636-6CCF-4F48-85A8-F610F25B3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Pooling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28550-9AC2-451A-8AAC-0C84391F7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Pooling layer </a:t>
            </a:r>
            <a:r>
              <a:rPr lang="en-US" b="1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downsamples</a:t>
            </a:r>
            <a:r>
              <a:rPr lang="en-US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volume spatially, </a:t>
            </a:r>
            <a:r>
              <a:rPr lang="en-US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independently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depth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slice of the input</a:t>
            </a:r>
          </a:p>
          <a:p>
            <a:pPr algn="l"/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most common </a:t>
            </a:r>
            <a:r>
              <a:rPr lang="en-US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downsampling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operation is </a:t>
            </a:r>
            <a:r>
              <a:rPr lang="en-US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giving rise to </a:t>
            </a:r>
            <a:r>
              <a:rPr lang="en-US" b="1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maxpooling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97A91A-E5E3-4CF2-B5E1-E4B9BD287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09" y="2686188"/>
            <a:ext cx="3578087" cy="170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64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AA533-99D1-4DA9-A05B-5078DE6D7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Fully Connected Layer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470D19-D1E6-4D9D-8CC6-1298D52127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916048"/>
            <a:ext cx="10024804" cy="263661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3C0053-65D5-46DB-BADB-3FEB3D6ECF7C}"/>
              </a:ext>
            </a:extLst>
          </p:cNvPr>
          <p:cNvSpPr txBox="1"/>
          <p:nvPr/>
        </p:nvSpPr>
        <p:spPr>
          <a:xfrm>
            <a:off x="1451578" y="2030958"/>
            <a:ext cx="96032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Neurons in a fully connected layer have full connections to all activations in the previous layer, as seen in regular neural networks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855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D0B44-62DC-4388-ADCB-9C3DD726A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FBE42-7EAB-4457-AF4C-972AEC9CC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656198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sz="2400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Import the libraries and load the dataset</a:t>
            </a:r>
          </a:p>
          <a:p>
            <a:pPr algn="l">
              <a:buFont typeface="+mj-lt"/>
              <a:buAutoNum type="arabicPeriod"/>
            </a:pPr>
            <a:r>
              <a:rPr lang="en-US" sz="2400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Preprocess the data</a:t>
            </a:r>
          </a:p>
          <a:p>
            <a:pPr algn="l">
              <a:buFont typeface="+mj-lt"/>
              <a:buAutoNum type="arabicPeriod"/>
            </a:pPr>
            <a:r>
              <a:rPr lang="en-US" sz="2400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the model</a:t>
            </a:r>
          </a:p>
          <a:p>
            <a:pPr algn="l">
              <a:buFont typeface="+mj-lt"/>
              <a:buAutoNum type="arabicPeriod"/>
            </a:pPr>
            <a:r>
              <a:rPr lang="en-US" sz="2400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 and Evaluate the Model</a:t>
            </a:r>
          </a:p>
          <a:p>
            <a:pPr algn="l">
              <a:buFont typeface="+mj-lt"/>
              <a:buAutoNum type="arabicPeriod"/>
            </a:pPr>
            <a:r>
              <a:rPr lang="en-US" sz="2400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Saving the model</a:t>
            </a:r>
          </a:p>
          <a:p>
            <a:pPr algn="l">
              <a:buFont typeface="+mj-lt"/>
              <a:buAutoNum type="arabicPeriod"/>
            </a:pPr>
            <a:r>
              <a:rPr lang="en-US" sz="2400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Make Predictions</a:t>
            </a:r>
          </a:p>
          <a:p>
            <a:endParaRPr lang="en-IN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471DD8C-E0DF-447D-AB33-6AFC41B7A8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6016623"/>
              </p:ext>
            </p:extLst>
          </p:nvPr>
        </p:nvGraphicFramePr>
        <p:xfrm>
          <a:off x="6096000" y="1908164"/>
          <a:ext cx="4753113" cy="3656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5629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6BDA4-AF91-4CC3-B728-16AFC2819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0E7FE-3D78-46A7-97B4-D8C8846FA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very similar to linear regression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helps us in the process of classification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supervised learning classification method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05DA95-7F46-4908-83AC-3F45B9C67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375" y="2411897"/>
            <a:ext cx="4757530" cy="256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71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A084A-4664-4155-9763-73DE07831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SVM (Support vector machine)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178F4-A3E0-40BE-9F4C-3A2F2A29D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SVMs are based on finding hyperplane that best divides the data into classes</a:t>
            </a:r>
          </a:p>
          <a:p>
            <a:r>
              <a:rPr lang="en-US" dirty="0"/>
              <a:t>The further from the hyperplane our data points lie, the more confident we are that they have been correctly classified</a:t>
            </a:r>
          </a:p>
          <a:p>
            <a:r>
              <a:rPr lang="en-IN" dirty="0"/>
              <a:t>It provides us the results with accuracy</a:t>
            </a:r>
            <a:endParaRPr lang="en-US" dirty="0"/>
          </a:p>
          <a:p>
            <a:r>
              <a:rPr lang="en-US" dirty="0"/>
              <a:t>SVM works well on cleaner dataset</a:t>
            </a:r>
          </a:p>
          <a:p>
            <a:r>
              <a:rPr lang="en-US" dirty="0"/>
              <a:t>It can be very efficient since it uses a subset of training points</a:t>
            </a:r>
            <a:endParaRPr lang="en-IN" dirty="0"/>
          </a:p>
        </p:txBody>
      </p:sp>
      <p:pic>
        <p:nvPicPr>
          <p:cNvPr id="5122" name="Picture 2" descr="Support Vector Machine (SVM) Algorithm - Javatpoint">
            <a:extLst>
              <a:ext uri="{FF2B5EF4-FFF2-40B4-BE49-F238E27FC236}">
                <a16:creationId xmlns:a16="http://schemas.microsoft.com/office/drawing/2014/main" id="{88072DDA-41E0-4933-9464-D9D0AF4C07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9"/>
          <a:stretch/>
        </p:blipFill>
        <p:spPr bwMode="auto">
          <a:xfrm>
            <a:off x="7527234" y="3003842"/>
            <a:ext cx="4492488" cy="262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951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AF86F-9C6A-4115-9315-3493FB949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KNN (k- nearest neighbours)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3864E-8E0C-4E77-9FFC-A7ABFE36A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KNN assume that the similar things are always near to each other and it follows that approach</a:t>
            </a:r>
          </a:p>
          <a:p>
            <a:r>
              <a:rPr lang="en-IN" dirty="0"/>
              <a:t>It classifies the new data based on similarity</a:t>
            </a:r>
          </a:p>
          <a:p>
            <a:r>
              <a:rPr lang="en-IN" dirty="0"/>
              <a:t>Here K is the number of neighbours.          </a:t>
            </a:r>
          </a:p>
        </p:txBody>
      </p:sp>
      <p:pic>
        <p:nvPicPr>
          <p:cNvPr id="4100" name="Picture 4" descr="KNN Algorithm using Python | K Nearest Neighbors Algorithm | Edureka">
            <a:extLst>
              <a:ext uri="{FF2B5EF4-FFF2-40B4-BE49-F238E27FC236}">
                <a16:creationId xmlns:a16="http://schemas.microsoft.com/office/drawing/2014/main" id="{DA4260D8-53F7-4BC0-9890-61A69711F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429" y="2770823"/>
            <a:ext cx="41624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234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7071C-F50F-4166-ACCF-E27721F37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Convolutional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425DF-1895-4A4A-9D56-6BC8C44D9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Convolutional neural network are similar to any neural network, it contains weights and biases.</a:t>
            </a:r>
          </a:p>
          <a:p>
            <a:r>
              <a:rPr lang="en-IN" dirty="0"/>
              <a:t>The difference here is that it assumes the input is always a image which results in reduction of various number of parameters in the network</a:t>
            </a:r>
          </a:p>
          <a:p>
            <a:r>
              <a:rPr lang="en-IN" dirty="0"/>
              <a:t>They provide better feature extraction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3856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17D3-4BDB-4D1B-98C3-48F3BA2CA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Calculation of accuracy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E7FD29F-8927-4CFE-BF4A-6142117BFF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3046520"/>
              </p:ext>
            </p:extLst>
          </p:nvPr>
        </p:nvGraphicFramePr>
        <p:xfrm>
          <a:off x="2438400" y="2055881"/>
          <a:ext cx="6586330" cy="3191980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3293165">
                  <a:extLst>
                    <a:ext uri="{9D8B030D-6E8A-4147-A177-3AD203B41FA5}">
                      <a16:colId xmlns:a16="http://schemas.microsoft.com/office/drawing/2014/main" val="884644710"/>
                    </a:ext>
                  </a:extLst>
                </a:gridCol>
                <a:gridCol w="3293165">
                  <a:extLst>
                    <a:ext uri="{9D8B030D-6E8A-4147-A177-3AD203B41FA5}">
                      <a16:colId xmlns:a16="http://schemas.microsoft.com/office/drawing/2014/main" val="2084611389"/>
                    </a:ext>
                  </a:extLst>
                </a:gridCol>
              </a:tblGrid>
              <a:tr h="638396">
                <a:tc>
                  <a:txBody>
                    <a:bodyPr/>
                    <a:lstStyle/>
                    <a:p>
                      <a:r>
                        <a:rPr lang="en-IN" dirty="0"/>
                        <a:t>Algorithm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Accuracy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289860"/>
                  </a:ext>
                </a:extLst>
              </a:tr>
              <a:tr h="638396">
                <a:tc>
                  <a:txBody>
                    <a:bodyPr/>
                    <a:lstStyle/>
                    <a:p>
                      <a:r>
                        <a:rPr lang="en-IN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926309"/>
                  </a:ext>
                </a:extLst>
              </a:tr>
              <a:tr h="638396">
                <a:tc>
                  <a:txBody>
                    <a:bodyPr/>
                    <a:lstStyle/>
                    <a:p>
                      <a:r>
                        <a:rPr lang="en-IN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97.34%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847638"/>
                  </a:ext>
                </a:extLst>
              </a:tr>
              <a:tr h="638396">
                <a:tc>
                  <a:txBody>
                    <a:bodyPr/>
                    <a:lstStyle/>
                    <a:p>
                      <a:r>
                        <a:rPr lang="en-IN" dirty="0"/>
                        <a:t>KNN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553386"/>
                  </a:ext>
                </a:extLst>
              </a:tr>
              <a:tr h="638396">
                <a:tc>
                  <a:txBody>
                    <a:bodyPr/>
                    <a:lstStyle/>
                    <a:p>
                      <a:r>
                        <a:rPr lang="en-IN" dirty="0"/>
                        <a:t>Convolution Neural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99.04%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058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6051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3D41A-847A-4BF1-BE4E-7817352BB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A0CA6-2C0D-45EC-896D-1DAFDE936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best approach for the MNIST is CNN since it has shown the most accuracy of about of 99%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92D49-3FFE-43ED-88E3-87056CF0E4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8" t="33421" r="40435" b="52658"/>
          <a:stretch/>
        </p:blipFill>
        <p:spPr>
          <a:xfrm>
            <a:off x="1451579" y="3074504"/>
            <a:ext cx="6732104" cy="95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62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788E8-91B4-428F-B02D-79335C8E0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79497-883F-4450-A3BA-0EA51022D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Handwritten digit recognition helps us to identify the digits which are handwritten.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trained our model using the MNIST dataset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used several models to for training and testing, thus formed a conclusion based on the highest accuracy provided from which model.</a:t>
            </a:r>
          </a:p>
        </p:txBody>
      </p:sp>
    </p:spTree>
    <p:extLst>
      <p:ext uri="{BB962C8B-B14F-4D97-AF65-F5344CB8AC3E}">
        <p14:creationId xmlns:p14="http://schemas.microsoft.com/office/powerpoint/2010/main" val="3340918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5F676-9390-46A3-9B49-B24BE599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Here is a little demo of our project</a:t>
            </a:r>
          </a:p>
        </p:txBody>
      </p:sp>
      <p:pic>
        <p:nvPicPr>
          <p:cNvPr id="4" name="2021-04-27_13-38-40">
            <a:hlinkClick r:id="" action="ppaction://media"/>
            <a:extLst>
              <a:ext uri="{FF2B5EF4-FFF2-40B4-BE49-F238E27FC236}">
                <a16:creationId xmlns:a16="http://schemas.microsoft.com/office/drawing/2014/main" id="{EEFE5F03-D131-4772-B4CD-E89C5073411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82531" y="2320924"/>
            <a:ext cx="6132512" cy="3449638"/>
          </a:xfrm>
        </p:spPr>
      </p:pic>
    </p:spTree>
    <p:extLst>
      <p:ext uri="{BB962C8B-B14F-4D97-AF65-F5344CB8AC3E}">
        <p14:creationId xmlns:p14="http://schemas.microsoft.com/office/powerpoint/2010/main" val="338211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BD0F4-0197-486B-9411-CC87924B0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823" y="2195997"/>
            <a:ext cx="9603275" cy="4562611"/>
          </a:xfrm>
        </p:spPr>
        <p:txBody>
          <a:bodyPr>
            <a:normAutofit/>
          </a:bodyPr>
          <a:lstStyle/>
          <a:p>
            <a:r>
              <a:rPr lang="en-IN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6449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67F7B-B3A9-4809-913A-6ED1F2E0C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the dataset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mnist dataset)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86257-A23F-4BCB-A9C2-11F429906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dataset is one of the classic dataset with so many handwritten digit images in it.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10 digits or 10 classes to predict.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about 60000 small grayscale image  of 28*28 pixel size with one handwritten digit on it.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D923EC-7C3A-44AC-AC94-F7F5DDAAF0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78" t="24205" r="47391" b="17794"/>
          <a:stretch/>
        </p:blipFill>
        <p:spPr>
          <a:xfrm>
            <a:off x="3111180" y="3522663"/>
            <a:ext cx="4787115" cy="261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46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A9345-628E-4A81-9E3C-B43EE1C0C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the dataset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mnist dataset)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3A456C-F8ED-4A37-9079-928310888335}"/>
              </a:ext>
            </a:extLst>
          </p:cNvPr>
          <p:cNvSpPr txBox="1"/>
          <p:nvPr/>
        </p:nvSpPr>
        <p:spPr>
          <a:xfrm>
            <a:off x="1451579" y="5004245"/>
            <a:ext cx="9773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image can be thought of as in array of numbers between 0 and 255 describing how dark a pixel is supposed to be.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BA48A-00DB-4FC9-AC5D-5D65EDB93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14EC6A-ACDE-4816-8765-9C2640401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50" t="33013" r="36305" b="19449"/>
          <a:stretch/>
        </p:blipFill>
        <p:spPr>
          <a:xfrm>
            <a:off x="4585251" y="1987826"/>
            <a:ext cx="5261113" cy="3016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C041EA-DF78-4369-8614-85A7D5BDCF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22" t="49660" r="66630" b="30605"/>
          <a:stretch/>
        </p:blipFill>
        <p:spPr>
          <a:xfrm>
            <a:off x="2574467" y="3064665"/>
            <a:ext cx="1139687" cy="135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38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19106-6AD2-47C8-A100-68064ECBB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the dataset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mnist dataset)</a:t>
            </a:r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7373FB-7B00-426C-A22D-5D8421C45D2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582" b="76234"/>
          <a:stretch/>
        </p:blipFill>
        <p:spPr bwMode="auto">
          <a:xfrm>
            <a:off x="1451579" y="2014330"/>
            <a:ext cx="8097079" cy="1669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A8A0F9-E1C8-4893-8C22-89B750CE42C8}"/>
              </a:ext>
            </a:extLst>
          </p:cNvPr>
          <p:cNvSpPr txBox="1"/>
          <p:nvPr/>
        </p:nvSpPr>
        <p:spPr>
          <a:xfrm flipH="1">
            <a:off x="1768502" y="4134678"/>
            <a:ext cx="92863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MNIST dataset has two parts: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of handwritten digit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Corresponding label representing the digit drawn in the image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label helps us to compare the predicted digit and true digit drawn</a:t>
            </a:r>
          </a:p>
        </p:txBody>
      </p:sp>
    </p:spTree>
    <p:extLst>
      <p:ext uri="{BB962C8B-B14F-4D97-AF65-F5344CB8AC3E}">
        <p14:creationId xmlns:p14="http://schemas.microsoft.com/office/powerpoint/2010/main" val="3223633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C3C09-77FD-47F2-B8DE-405E27746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B8B6A-8131-482B-B1A8-3C4169DA7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Deep-learning networks are distinguished from the more common single-</a:t>
            </a:r>
            <a:r>
              <a:rPr lang="en-US" dirty="0" err="1"/>
              <a:t>hiddenlayer</a:t>
            </a:r>
            <a:r>
              <a:rPr lang="en-US" dirty="0"/>
              <a:t> neural networks by their depth </a:t>
            </a:r>
          </a:p>
          <a:p>
            <a:r>
              <a:rPr lang="en-US" dirty="0"/>
              <a:t> More than three layers (including input and output) qualifies as “deep” learning </a:t>
            </a:r>
          </a:p>
          <a:p>
            <a:r>
              <a:rPr lang="en-US" dirty="0"/>
              <a:t> In deep-learning networks, each layer of nodes trains on a distinct set of features based on the previous layer’s output </a:t>
            </a:r>
          </a:p>
          <a:p>
            <a:r>
              <a:rPr lang="en-US" dirty="0"/>
              <a:t>The further you advance into the neural net, the more complex the features your nodes can recognize, since they aggregate and recombine features from the previous layer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65578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8C004-50DD-4AE2-9C38-625E132DF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Convolutional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79A54-9C21-4C3F-8F9B-7E402C209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CNNs take a biological inspiration from the visual cortex</a:t>
            </a:r>
          </a:p>
          <a:p>
            <a:pPr algn="l"/>
            <a:r>
              <a:rPr lang="en-US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visual cortex has small regions of cells that are sensitive to specific regions of the visual field</a:t>
            </a:r>
          </a:p>
          <a:p>
            <a:pPr algn="l"/>
            <a:r>
              <a:rPr lang="en-US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Having the neuronal cells in the visual cortex looking for specific characteristics is the basis behind </a:t>
            </a:r>
            <a:r>
              <a:rPr lang="en-IN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125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B2F66-2A4E-4DD4-9DB6-C4492CA97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Convolutional neural network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07AE84-F42A-4896-85B1-21322A4E02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446218"/>
            <a:ext cx="8490857" cy="258945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CFD989-375D-49B8-93E3-047DA4F35612}"/>
              </a:ext>
            </a:extLst>
          </p:cNvPr>
          <p:cNvSpPr txBox="1"/>
          <p:nvPr/>
        </p:nvSpPr>
        <p:spPr>
          <a:xfrm>
            <a:off x="1451578" y="1492111"/>
            <a:ext cx="649972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000" b="1" i="0" u="none" strike="noStrike" baseline="0" dirty="0">
                <a:latin typeface="Arial-BoldMT"/>
              </a:rPr>
              <a:t>Network Architecture</a:t>
            </a:r>
          </a:p>
          <a:p>
            <a:pPr algn="l"/>
            <a:r>
              <a:rPr lang="en-US" sz="1800" b="0" i="0" u="none" strike="noStrike" baseline="0" dirty="0">
                <a:latin typeface="ArialMT"/>
              </a:rPr>
              <a:t>• Convolutional Layer, Pooling Layer, Fully Connected Layer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0094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9B169-E2FD-49FC-A7BD-F89BBD0FA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Convolution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C3F3A-2317-42DC-AA78-BC802292D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latin typeface="ArialMT"/>
            </a:endParaRPr>
          </a:p>
          <a:p>
            <a:pPr algn="l"/>
            <a:endParaRPr lang="en-US" sz="1800" dirty="0">
              <a:latin typeface="ArialMT"/>
            </a:endParaRPr>
          </a:p>
          <a:p>
            <a:pPr algn="l"/>
            <a:endParaRPr lang="en-US" sz="1800" b="0" i="0" u="none" strike="noStrike" baseline="0" dirty="0">
              <a:latin typeface="ArialMT"/>
            </a:endParaRPr>
          </a:p>
          <a:p>
            <a:pPr algn="l"/>
            <a:endParaRPr lang="en-US" sz="1800" dirty="0">
              <a:latin typeface="ArialMT"/>
            </a:endParaRPr>
          </a:p>
          <a:p>
            <a:pPr algn="l"/>
            <a:endParaRPr lang="en-US" sz="1800" b="0" i="0" u="none" strike="noStrike" baseline="0" dirty="0">
              <a:latin typeface="ArialMT"/>
            </a:endParaRPr>
          </a:p>
          <a:p>
            <a:pPr algn="l"/>
            <a:r>
              <a:rPr lang="en-US" sz="1800" b="0" i="0" u="none" strike="noStrike" baseline="0" dirty="0">
                <a:latin typeface="ArialMT"/>
              </a:rPr>
              <a:t>The 3×3 matrix (</a:t>
            </a:r>
            <a:r>
              <a:rPr lang="en-US" sz="1800" b="0" i="1" u="none" strike="noStrike" baseline="0" dirty="0">
                <a:latin typeface="Arial-ItalicMT"/>
              </a:rPr>
              <a:t>K</a:t>
            </a:r>
            <a:r>
              <a:rPr lang="en-US" sz="1800" b="0" i="0" u="none" strike="noStrike" baseline="0" dirty="0">
                <a:latin typeface="ArialMT"/>
              </a:rPr>
              <a:t>) is called a ‘</a:t>
            </a:r>
            <a:r>
              <a:rPr lang="en-US" sz="1800" b="1" i="0" u="none" strike="noStrike" baseline="0" dirty="0">
                <a:latin typeface="Arial-BoldMT"/>
              </a:rPr>
              <a:t>filter</a:t>
            </a:r>
            <a:r>
              <a:rPr lang="en-US" sz="1800" b="0" i="0" u="none" strike="noStrike" baseline="0" dirty="0">
                <a:latin typeface="ArialMT"/>
              </a:rPr>
              <a:t>‘ or ‘</a:t>
            </a:r>
            <a:r>
              <a:rPr lang="en-US" sz="1800" b="1" i="0" u="none" strike="noStrike" baseline="0" dirty="0">
                <a:latin typeface="Arial-BoldMT"/>
              </a:rPr>
              <a:t>kernel</a:t>
            </a:r>
            <a:r>
              <a:rPr lang="en-US" sz="1800" b="0" i="0" u="none" strike="noStrike" baseline="0" dirty="0">
                <a:latin typeface="ArialMT"/>
              </a:rPr>
              <a:t>’ or ‘</a:t>
            </a:r>
            <a:r>
              <a:rPr lang="en-US" sz="1800" b="1" i="0" u="none" strike="noStrike" baseline="0" dirty="0">
                <a:latin typeface="Arial-BoldMT"/>
              </a:rPr>
              <a:t>feature detector</a:t>
            </a:r>
            <a:r>
              <a:rPr lang="en-US" sz="1800" b="0" i="0" u="none" strike="noStrike" baseline="0" dirty="0">
                <a:latin typeface="ArialMT"/>
              </a:rPr>
              <a:t>’ and the matrix formed by sliding the filter over the image and computing the dot product is called the ‘</a:t>
            </a:r>
            <a:r>
              <a:rPr lang="en-US" sz="1800" b="1" i="0" u="none" strike="noStrike" baseline="0" dirty="0">
                <a:latin typeface="Arial-BoldMT"/>
              </a:rPr>
              <a:t>Convolved Feature</a:t>
            </a:r>
            <a:r>
              <a:rPr lang="en-US" sz="1800" b="0" i="0" u="none" strike="noStrike" baseline="0" dirty="0">
                <a:latin typeface="ArialMT"/>
              </a:rPr>
              <a:t>’ or ‘</a:t>
            </a:r>
            <a:r>
              <a:rPr lang="en-US" sz="1800" b="1" i="0" u="none" strike="noStrike" baseline="0" dirty="0">
                <a:latin typeface="Arial-BoldMT"/>
              </a:rPr>
              <a:t>Activation Map</a:t>
            </a:r>
            <a:r>
              <a:rPr lang="en-US" sz="1800" b="0" i="0" u="none" strike="noStrike" baseline="0" dirty="0">
                <a:latin typeface="ArialMT"/>
              </a:rPr>
              <a:t>’ or the ‘</a:t>
            </a:r>
            <a:r>
              <a:rPr lang="en-US" sz="1800" b="1" i="0" u="none" strike="noStrike" baseline="0" dirty="0">
                <a:latin typeface="Arial-BoldMT"/>
              </a:rPr>
              <a:t>Feature Map</a:t>
            </a:r>
            <a:r>
              <a:rPr lang="en-US" sz="1800" b="0" i="0" u="none" strike="noStrike" baseline="0" dirty="0">
                <a:latin typeface="ArialMT"/>
              </a:rPr>
              <a:t>‘.</a:t>
            </a:r>
            <a:endParaRPr lang="en-IN" dirty="0"/>
          </a:p>
        </p:txBody>
      </p:sp>
      <p:pic>
        <p:nvPicPr>
          <p:cNvPr id="3076" name="Picture 4" descr="Convolutional Neural Networks (CNN): Step 1- Convolution Operation - Blogs  SuperDataScience - Machine Learning | AI | Data Science Career | Analytics  | Success">
            <a:extLst>
              <a:ext uri="{FF2B5EF4-FFF2-40B4-BE49-F238E27FC236}">
                <a16:creationId xmlns:a16="http://schemas.microsoft.com/office/drawing/2014/main" id="{580CCF07-A568-4947-91A3-8750A01C3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9" y="2015732"/>
            <a:ext cx="6133892" cy="219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47727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725</TotalTime>
  <Words>770</Words>
  <Application>Microsoft Office PowerPoint</Application>
  <PresentationFormat>Widescreen</PresentationFormat>
  <Paragraphs>97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Arial-BoldMT</vt:lpstr>
      <vt:lpstr>Arial-ItalicMT</vt:lpstr>
      <vt:lpstr>ArialMT</vt:lpstr>
      <vt:lpstr>Gill Sans MT</vt:lpstr>
      <vt:lpstr>Times New Roman</vt:lpstr>
      <vt:lpstr>Gallery</vt:lpstr>
      <vt:lpstr>Handwritten digits recognition system</vt:lpstr>
      <vt:lpstr>abstract</vt:lpstr>
      <vt:lpstr>About the dataset (mnist dataset)</vt:lpstr>
      <vt:lpstr>About the dataset (mnist dataset)</vt:lpstr>
      <vt:lpstr>About the dataset (mnist dataset)</vt:lpstr>
      <vt:lpstr>Deep learning</vt:lpstr>
      <vt:lpstr>Convolutional neural network</vt:lpstr>
      <vt:lpstr>Convolutional neural network</vt:lpstr>
      <vt:lpstr>Convolution operation</vt:lpstr>
      <vt:lpstr>Activation layer</vt:lpstr>
      <vt:lpstr>Pooling layer</vt:lpstr>
      <vt:lpstr>Fully Connected Layer</vt:lpstr>
      <vt:lpstr>Process</vt:lpstr>
      <vt:lpstr>Logistic regression</vt:lpstr>
      <vt:lpstr>SVM (Support vector machine)</vt:lpstr>
      <vt:lpstr>KNN (k- nearest neighbours)</vt:lpstr>
      <vt:lpstr>Convolutional neural Network</vt:lpstr>
      <vt:lpstr>Calculation of accuracy</vt:lpstr>
      <vt:lpstr>conclusion</vt:lpstr>
      <vt:lpstr>Here is a little demo of our project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vinjal doshi</dc:creator>
  <cp:lastModifiedBy>vinjal doshi</cp:lastModifiedBy>
  <cp:revision>23</cp:revision>
  <dcterms:created xsi:type="dcterms:W3CDTF">2021-04-22T14:42:15Z</dcterms:created>
  <dcterms:modified xsi:type="dcterms:W3CDTF">2021-04-27T20:06:26Z</dcterms:modified>
</cp:coreProperties>
</file>